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4" r:id="rId6"/>
    <p:sldId id="259" r:id="rId7"/>
    <p:sldId id="263" r:id="rId8"/>
    <p:sldId id="262" r:id="rId9"/>
    <p:sldId id="261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3094" autoAdjust="0"/>
  </p:normalViewPr>
  <p:slideViewPr>
    <p:cSldViewPr>
      <p:cViewPr varScale="1">
        <p:scale>
          <a:sx n="65" d="100"/>
          <a:sy n="65" d="100"/>
        </p:scale>
        <p:origin x="-62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9B054-4EA3-46F9-A6F3-64F317CD5018}" type="datetimeFigureOut">
              <a:rPr lang="en-US" smtClean="0"/>
              <a:pPr/>
              <a:t>5/18/2010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D053B-5AFE-4713-AD18-FEBB98B6001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greatbuilding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tryx.net/vrml/" TargetMode="External"/><Relationship Id="rId2" Type="http://schemas.openxmlformats.org/officeDocument/2006/relationships/hyperlink" Target="http://twistedphysics.typepad.com/cocktail_party_physics/images/butterfly.jp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://www.musicandvirtualflowers.co.uk/virtualflower/index.ht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musicandvirtualflowers.co.uk/virtualflower/index.ht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0"/>
            <a:ext cx="2032000" cy="6858000"/>
          </a:xfrm>
          <a:prstGeom prst="rect">
            <a:avLst/>
          </a:prstGeom>
          <a:gradFill rotWithShape="0">
            <a:gsLst>
              <a:gs pos="0">
                <a:srgbClr val="4BACC6"/>
              </a:gs>
              <a:gs pos="100000">
                <a:srgbClr val="308298"/>
              </a:gs>
            </a:gsLst>
            <a:path path="shape">
              <a:fillToRect l="50000" t="50000" r="50000" b="50000"/>
            </a:path>
          </a:gradFill>
          <a:ln w="0">
            <a:noFill/>
            <a:miter lim="800000"/>
            <a:headEnd/>
            <a:tailEnd/>
          </a:ln>
          <a:effectLst>
            <a:outerShdw dist="28398" dir="3806097" algn="ctr" rotWithShape="0">
              <a:srgbClr val="205867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1828800" y="1143000"/>
            <a:ext cx="609600" cy="609600"/>
            <a:chOff x="7391400" y="5029200"/>
            <a:chExt cx="609600" cy="609600"/>
          </a:xfrm>
        </p:grpSpPr>
        <p:sp>
          <p:nvSpPr>
            <p:cNvPr id="18" name="Rectangle 17"/>
            <p:cNvSpPr/>
            <p:nvPr/>
          </p:nvSpPr>
          <p:spPr>
            <a:xfrm>
              <a:off x="7391400" y="5029200"/>
              <a:ext cx="609600" cy="609600"/>
            </a:xfrm>
            <a:prstGeom prst="rect">
              <a:avLst/>
            </a:prstGeom>
            <a:effectLst>
              <a:outerShdw blurRad="40000" dist="23000" dir="5400000" rotWithShape="0">
                <a:srgbClr val="000000">
                  <a:alpha val="35000"/>
                </a:srgbClr>
              </a:outerShdw>
              <a:reflection blurRad="6350" stA="50000" endA="300" endPos="55500" dist="101600" dir="5400000" sy="-100000" algn="bl" rotWithShape="0"/>
            </a:effectLst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pic>
        <p:nvPicPr>
          <p:cNvPr id="14" name="Picture 13"/>
          <p:cNvPicPr/>
          <p:nvPr/>
        </p:nvPicPr>
        <p:blipFill>
          <a:blip r:embed="rId2" cstate="print"/>
          <a:srcRect l="13996" t="33695" r="16949" b="14144"/>
          <a:stretch>
            <a:fillRect/>
          </a:stretch>
        </p:blipFill>
        <p:spPr bwMode="auto">
          <a:xfrm>
            <a:off x="2971800" y="2209800"/>
            <a:ext cx="5638800" cy="2895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15" name="Group 14"/>
          <p:cNvGrpSpPr/>
          <p:nvPr/>
        </p:nvGrpSpPr>
        <p:grpSpPr>
          <a:xfrm>
            <a:off x="1752600" y="304800"/>
            <a:ext cx="609600" cy="609600"/>
            <a:chOff x="7391400" y="5029200"/>
            <a:chExt cx="609600" cy="609600"/>
          </a:xfrm>
        </p:grpSpPr>
        <p:sp>
          <p:nvSpPr>
            <p:cNvPr id="20" name="Rectangle 19"/>
            <p:cNvSpPr/>
            <p:nvPr/>
          </p:nvSpPr>
          <p:spPr>
            <a:xfrm>
              <a:off x="7391400" y="5029200"/>
              <a:ext cx="609600" cy="609600"/>
            </a:xfrm>
            <a:prstGeom prst="rect">
              <a:avLst/>
            </a:prstGeom>
            <a:effectLst>
              <a:outerShdw blurRad="40000" dist="23000" dir="5400000" rotWithShape="0">
                <a:srgbClr val="000000">
                  <a:alpha val="35000"/>
                </a:srgbClr>
              </a:outerShdw>
              <a:reflection blurRad="6350" stA="50000" endA="300" endPos="55500" dist="101600" dir="5400000" sy="-100000" algn="bl" rotWithShape="0"/>
            </a:effectLst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447800" y="685800"/>
            <a:ext cx="609600" cy="609600"/>
            <a:chOff x="7391400" y="5029200"/>
            <a:chExt cx="609600" cy="609600"/>
          </a:xfrm>
        </p:grpSpPr>
        <p:sp>
          <p:nvSpPr>
            <p:cNvPr id="19" name="Rectangle 18"/>
            <p:cNvSpPr/>
            <p:nvPr/>
          </p:nvSpPr>
          <p:spPr>
            <a:xfrm>
              <a:off x="7391400" y="5029200"/>
              <a:ext cx="609600" cy="609600"/>
            </a:xfrm>
            <a:prstGeom prst="rect">
              <a:avLst/>
            </a:prstGeom>
            <a:effectLst>
              <a:outerShdw blurRad="40000" dist="23000" dir="5400000" rotWithShape="0">
                <a:srgbClr val="000000">
                  <a:alpha val="35000"/>
                </a:srgbClr>
              </a:outerShdw>
              <a:reflection blurRad="6350" stA="50000" endA="300" endPos="55500" dist="101600" dir="5400000" sy="-100000" algn="bl" rotWithShape="0"/>
            </a:effectLst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1033" name="WordArt 9"/>
          <p:cNvSpPr>
            <a:spLocks noChangeArrowheads="1" noChangeShapeType="1" noTextEdit="1"/>
          </p:cNvSpPr>
          <p:nvPr/>
        </p:nvSpPr>
        <p:spPr bwMode="auto">
          <a:xfrm>
            <a:off x="3048000" y="381000"/>
            <a:ext cx="5257800" cy="13970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rtl="0"/>
            <a:r>
              <a:rPr lang="en-US" sz="3600" kern="10" spc="0" smtClean="0">
                <a:ln w="9525">
                  <a:noFill/>
                  <a:round/>
                  <a:headEnd/>
                  <a:tailEnd/>
                </a:ln>
                <a:solidFill>
                  <a:srgbClr val="336699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Times New Roman"/>
                <a:cs typeface="Times New Roman"/>
              </a:rPr>
              <a:t>Virtual Children’s </a:t>
            </a:r>
          </a:p>
          <a:p>
            <a:pPr algn="ctr" rtl="0"/>
            <a:r>
              <a:rPr lang="en-US" sz="3600" kern="10" spc="0" smtClean="0">
                <a:ln w="9525">
                  <a:noFill/>
                  <a:round/>
                  <a:headEnd/>
                  <a:tailEnd/>
                </a:ln>
                <a:solidFill>
                  <a:srgbClr val="336699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Times New Roman"/>
                <a:cs typeface="Times New Roman"/>
              </a:rPr>
              <a:t>Museum</a:t>
            </a:r>
            <a:endParaRPr lang="en-US" sz="3600" kern="10" spc="0">
              <a:ln w="9525">
                <a:noFill/>
                <a:round/>
                <a:headEnd/>
                <a:tailEnd/>
              </a:ln>
              <a:solidFill>
                <a:srgbClr val="336699"/>
              </a:solidFill>
              <a:effectLst>
                <a:outerShdw dist="45791" dir="2021404" algn="ctr" rotWithShape="0">
                  <a:srgbClr val="B2B2B2">
                    <a:alpha val="80000"/>
                  </a:srgbClr>
                </a:outerShdw>
              </a:effectLst>
              <a:latin typeface="Times New Roman"/>
              <a:cs typeface="Times New Roman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5105400" y="5638800"/>
            <a:ext cx="4572000" cy="1359932"/>
            <a:chOff x="5105400" y="5726668"/>
            <a:chExt cx="4572000" cy="1359932"/>
          </a:xfrm>
        </p:grpSpPr>
        <p:sp>
          <p:nvSpPr>
            <p:cNvPr id="1034" name="Rectangle 10"/>
            <p:cNvSpPr>
              <a:spLocks noChangeArrowheads="1"/>
            </p:cNvSpPr>
            <p:nvPr/>
          </p:nvSpPr>
          <p:spPr bwMode="auto">
            <a:xfrm flipH="1">
              <a:off x="5105400" y="6235700"/>
              <a:ext cx="2438400" cy="850900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  <a:effectLst/>
          </p:spPr>
          <p:txBody>
            <a:bodyPr vert="horz" wrap="square" lIns="274320" tIns="274320" rIns="274320" bIns="274320" numCol="1" anchor="ctr" anchorCtr="0" compatLnSpc="1">
              <a:prstTxWarp prst="textNoShape">
                <a:avLst/>
              </a:prstTxWarp>
            </a:bodyPr>
            <a:lstStyle/>
            <a:p>
              <a:pPr marL="463550" marR="0" lvl="1" indent="-231775" algn="just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C00000"/>
                </a:buClr>
                <a:buSzTx/>
                <a:buFont typeface="Wingdings" pitchFamily="2" charset="2"/>
                <a:buChar char="v"/>
                <a:tabLst/>
              </a:pPr>
              <a:r>
                <a:rPr kumimoji="0" lang="en-US" sz="1400" b="1" i="0" u="none" strike="noStrike" cap="none" normalizeH="0" baseline="0" dirty="0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mbria" pitchFamily="18" charset="0"/>
                </a:rPr>
                <a:t>Bette Donahue</a:t>
              </a:r>
            </a:p>
            <a:p>
              <a:pPr marL="463550" marR="0" lvl="0" indent="-231775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C00000"/>
                </a:buClr>
                <a:buSzTx/>
                <a:buFont typeface="Wingdings" pitchFamily="2" charset="2"/>
                <a:buChar char="v"/>
                <a:tabLst/>
              </a:pPr>
              <a:r>
                <a:rPr kumimoji="0" lang="en-US" sz="1400" b="1" i="0" u="none" strike="noStrike" cap="none" normalizeH="0" baseline="0" dirty="0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mbria" pitchFamily="18" charset="0"/>
                </a:rPr>
                <a:t>Daryl Davis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129423" y="5726668"/>
              <a:ext cx="194777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ts val="1000"/>
                </a:spcAft>
              </a:pPr>
              <a:r>
                <a:rPr kumimoji="0" lang="en-US" b="1" i="0" u="sng" strike="noStrike" cap="none" normalizeH="0" baseline="0" dirty="0" smtClean="0">
                  <a:ln>
                    <a:noFill/>
                  </a:ln>
                  <a:solidFill>
                    <a:srgbClr val="1F497D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" pitchFamily="18" charset="0"/>
                </a:rPr>
                <a:t>Group Members</a:t>
              </a:r>
              <a:r>
                <a:rPr kumimoji="0" lang="en-US" b="0" i="0" u="sng" strike="noStrike" cap="none" normalizeH="0" baseline="0" dirty="0" smtClean="0">
                  <a:ln>
                    <a:noFill/>
                  </a:ln>
                  <a:solidFill>
                    <a:srgbClr val="1F497D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mbria" pitchFamily="18" charset="0"/>
                </a:rPr>
                <a:t>: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086600" y="6159500"/>
              <a:ext cx="2590800" cy="6514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63550" lvl="0" indent="-231775" fontAlgn="base">
                <a:spcBef>
                  <a:spcPct val="0"/>
                </a:spcBef>
                <a:spcAft>
                  <a:spcPts val="1000"/>
                </a:spcAft>
                <a:buClr>
                  <a:srgbClr val="C00000"/>
                </a:buClr>
                <a:buFont typeface="Wingdings" pitchFamily="2" charset="2"/>
                <a:buChar char="v"/>
              </a:pPr>
              <a:r>
                <a:rPr kumimoji="0" lang="en-US" sz="1400" b="1" i="0" u="none" strike="noStrike" cap="none" normalizeH="0" baseline="0" dirty="0" err="1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mbria" pitchFamily="18" charset="0"/>
                </a:rPr>
                <a:t>Tyreek</a:t>
              </a:r>
              <a:r>
                <a:rPr kumimoji="0" lang="en-US" sz="1400" b="1" i="0" u="none" strike="noStrike" cap="none" normalizeH="0" baseline="0" dirty="0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mbria" pitchFamily="18" charset="0"/>
                </a:rPr>
                <a:t> Edward</a:t>
              </a:r>
            </a:p>
            <a:p>
              <a:pPr marL="463550" lvl="0" indent="-231775" fontAlgn="base">
                <a:spcBef>
                  <a:spcPct val="0"/>
                </a:spcBef>
                <a:spcAft>
                  <a:spcPts val="1000"/>
                </a:spcAft>
                <a:buClr>
                  <a:srgbClr val="C00000"/>
                </a:buClr>
                <a:buFont typeface="Wingdings" pitchFamily="2" charset="2"/>
                <a:buChar char="v"/>
              </a:pPr>
              <a:r>
                <a:rPr kumimoji="0" lang="en-US" sz="1400" b="1" i="0" u="none" strike="noStrike" cap="none" normalizeH="0" baseline="0" dirty="0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mbria" pitchFamily="18" charset="0"/>
                </a:rPr>
                <a:t>Emily </a:t>
              </a:r>
              <a:r>
                <a:rPr kumimoji="0" lang="en-US" sz="1400" b="1" i="0" u="none" strike="noStrike" cap="none" normalizeH="0" baseline="0" dirty="0" err="1" smtClean="0">
                  <a:ln>
                    <a:noFill/>
                  </a:ln>
                  <a:solidFill>
                    <a:srgbClr val="C00000"/>
                  </a:solidFill>
                  <a:effectLst/>
                  <a:latin typeface="Cambria" pitchFamily="18" charset="0"/>
                </a:rPr>
                <a:t>Mudede</a:t>
              </a:r>
              <a:endParaRPr kumimoji="0" lang="en-US" sz="14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Cambria" pitchFamily="18" charset="0"/>
              </a:endParaRPr>
            </a:p>
          </p:txBody>
        </p:sp>
      </p:grp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0" y="5656263"/>
            <a:ext cx="2166938" cy="1208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/>
                <a:latin typeface="Times New Roman" pitchFamily="18" charset="0"/>
              </a:rPr>
              <a:t>Project Report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/>
                <a:latin typeface="Times New Roman" pitchFamily="18" charset="0"/>
              </a:rPr>
              <a:t>COSC 729/490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/>
                <a:latin typeface="Times New Roman" pitchFamily="18" charset="0"/>
              </a:rPr>
              <a:t>Spring 2010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0" y="5715000"/>
            <a:ext cx="9144000" cy="1143000"/>
          </a:xfrm>
          <a:prstGeom prst="rect">
            <a:avLst/>
          </a:prstGeom>
          <a:gradFill rotWithShape="0">
            <a:gsLst>
              <a:gs pos="0">
                <a:srgbClr val="4BACC6"/>
              </a:gs>
              <a:gs pos="100000">
                <a:srgbClr val="308298"/>
              </a:gs>
            </a:gsLst>
            <a:path path="shape">
              <a:fillToRect l="50000" t="50000" r="50000" b="50000"/>
            </a:path>
          </a:gradFill>
          <a:ln w="0">
            <a:noFill/>
            <a:miter lim="800000"/>
            <a:headEnd/>
            <a:tailEnd/>
          </a:ln>
          <a:effectLst>
            <a:outerShdw dist="28398" dir="3806097" algn="ctr" rotWithShape="0">
              <a:srgbClr val="205867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16386" name="Picture 2" descr="http://www.salajka.com/johnny/TeamworkProject/teamwork-game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1524000"/>
            <a:ext cx="5676900" cy="4000500"/>
          </a:xfrm>
          <a:prstGeom prst="rect">
            <a:avLst/>
          </a:prstGeom>
          <a:noFill/>
        </p:spPr>
      </p:pic>
      <p:cxnSp>
        <p:nvCxnSpPr>
          <p:cNvPr id="6" name="Straight Connector 5"/>
          <p:cNvCxnSpPr/>
          <p:nvPr/>
        </p:nvCxnSpPr>
        <p:spPr>
          <a:xfrm>
            <a:off x="2057400" y="1371600"/>
            <a:ext cx="67818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/>
        </p:nvGrpSpPr>
        <p:grpSpPr>
          <a:xfrm>
            <a:off x="381000" y="228600"/>
            <a:ext cx="990600" cy="1447800"/>
            <a:chOff x="381000" y="152400"/>
            <a:chExt cx="990600" cy="1447800"/>
          </a:xfrm>
        </p:grpSpPr>
        <p:grpSp>
          <p:nvGrpSpPr>
            <p:cNvPr id="8" name="Group 5"/>
            <p:cNvGrpSpPr/>
            <p:nvPr/>
          </p:nvGrpSpPr>
          <p:grpSpPr>
            <a:xfrm>
              <a:off x="762000" y="990600"/>
              <a:ext cx="609600" cy="609600"/>
              <a:chOff x="7391400" y="5029200"/>
              <a:chExt cx="609600" cy="6096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9" name="Group 7"/>
            <p:cNvGrpSpPr/>
            <p:nvPr/>
          </p:nvGrpSpPr>
          <p:grpSpPr>
            <a:xfrm>
              <a:off x="685800" y="152400"/>
              <a:ext cx="609600" cy="609600"/>
              <a:chOff x="7391400" y="5029200"/>
              <a:chExt cx="609600" cy="609600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81000" y="533400"/>
              <a:ext cx="609600" cy="609600"/>
              <a:chOff x="7391400" y="5029200"/>
              <a:chExt cx="609600" cy="6096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and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981200"/>
            <a:ext cx="8229600" cy="3124200"/>
          </a:xfrm>
        </p:spPr>
        <p:txBody>
          <a:bodyPr/>
          <a:lstStyle/>
          <a:p>
            <a:r>
              <a:rPr lang="en-US" dirty="0" smtClean="0"/>
              <a:t>Create virtual museum that will: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smtClean="0"/>
              <a:t>Allow users to explore various rooms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smtClean="0"/>
              <a:t>Play with various objects and games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smtClean="0"/>
              <a:t>View various real-world objects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0" y="5715000"/>
            <a:ext cx="9144000" cy="1143000"/>
          </a:xfrm>
          <a:prstGeom prst="rect">
            <a:avLst/>
          </a:prstGeom>
          <a:gradFill rotWithShape="0">
            <a:gsLst>
              <a:gs pos="0">
                <a:srgbClr val="4BACC6"/>
              </a:gs>
              <a:gs pos="100000">
                <a:srgbClr val="308298"/>
              </a:gs>
            </a:gsLst>
            <a:path path="shape">
              <a:fillToRect l="50000" t="50000" r="50000" b="50000"/>
            </a:path>
          </a:gradFill>
          <a:ln w="0">
            <a:noFill/>
            <a:miter lim="800000"/>
            <a:headEnd/>
            <a:tailEnd/>
          </a:ln>
          <a:effectLst>
            <a:outerShdw dist="28398" dir="3806097" algn="ctr" rotWithShape="0">
              <a:srgbClr val="205867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381000" y="152400"/>
            <a:ext cx="990600" cy="1447800"/>
            <a:chOff x="381000" y="152400"/>
            <a:chExt cx="990600" cy="1447800"/>
          </a:xfrm>
        </p:grpSpPr>
        <p:grpSp>
          <p:nvGrpSpPr>
            <p:cNvPr id="6" name="Group 5"/>
            <p:cNvGrpSpPr/>
            <p:nvPr/>
          </p:nvGrpSpPr>
          <p:grpSpPr>
            <a:xfrm>
              <a:off x="762000" y="990600"/>
              <a:ext cx="609600" cy="609600"/>
              <a:chOff x="7391400" y="5029200"/>
              <a:chExt cx="609600" cy="609600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685800" y="152400"/>
              <a:ext cx="609600" cy="609600"/>
              <a:chOff x="7391400" y="5029200"/>
              <a:chExt cx="609600" cy="609600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81000" y="533400"/>
              <a:ext cx="609600" cy="609600"/>
              <a:chOff x="7391400" y="5029200"/>
              <a:chExt cx="609600" cy="6096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cxnSp>
        <p:nvCxnSpPr>
          <p:cNvPr id="14" name="Straight Connector 13"/>
          <p:cNvCxnSpPr/>
          <p:nvPr/>
        </p:nvCxnSpPr>
        <p:spPr>
          <a:xfrm>
            <a:off x="2057400" y="1371600"/>
            <a:ext cx="67818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6172200" cy="4525963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 smtClean="0"/>
              <a:t>Outside Area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Lobby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Kid’s Room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Obstacle Course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Treasure Hunting Room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3D Maze</a:t>
            </a:r>
            <a:endParaRPr lang="en-US" dirty="0"/>
          </a:p>
        </p:txBody>
      </p:sp>
      <p:sp>
        <p:nvSpPr>
          <p:cNvPr id="4" name="Rectangle 8"/>
          <p:cNvSpPr>
            <a:spLocks noChangeArrowheads="1"/>
          </p:cNvSpPr>
          <p:nvPr/>
        </p:nvSpPr>
        <p:spPr bwMode="auto">
          <a:xfrm>
            <a:off x="0" y="5715000"/>
            <a:ext cx="9144000" cy="1143000"/>
          </a:xfrm>
          <a:prstGeom prst="rect">
            <a:avLst/>
          </a:prstGeom>
          <a:gradFill rotWithShape="0">
            <a:gsLst>
              <a:gs pos="0">
                <a:srgbClr val="4BACC6"/>
              </a:gs>
              <a:gs pos="100000">
                <a:srgbClr val="308298"/>
              </a:gs>
            </a:gsLst>
            <a:path path="shape">
              <a:fillToRect l="50000" t="50000" r="50000" b="50000"/>
            </a:path>
          </a:gradFill>
          <a:ln w="0">
            <a:noFill/>
            <a:miter lim="800000"/>
            <a:headEnd/>
            <a:tailEnd/>
          </a:ln>
          <a:effectLst>
            <a:outerShdw dist="28398" dir="3806097" algn="ctr" rotWithShape="0">
              <a:srgbClr val="205867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81000" y="152400"/>
            <a:ext cx="990600" cy="1447800"/>
            <a:chOff x="381000" y="152400"/>
            <a:chExt cx="990600" cy="1447800"/>
          </a:xfrm>
        </p:grpSpPr>
        <p:grpSp>
          <p:nvGrpSpPr>
            <p:cNvPr id="6" name="Group 5"/>
            <p:cNvGrpSpPr/>
            <p:nvPr/>
          </p:nvGrpSpPr>
          <p:grpSpPr>
            <a:xfrm>
              <a:off x="762000" y="990600"/>
              <a:ext cx="609600" cy="609600"/>
              <a:chOff x="7391400" y="5029200"/>
              <a:chExt cx="609600" cy="6096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685800" y="152400"/>
              <a:ext cx="609600" cy="609600"/>
              <a:chOff x="7391400" y="5029200"/>
              <a:chExt cx="609600" cy="609600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8" name="Group 9"/>
            <p:cNvGrpSpPr/>
            <p:nvPr/>
          </p:nvGrpSpPr>
          <p:grpSpPr>
            <a:xfrm>
              <a:off x="381000" y="533400"/>
              <a:ext cx="609600" cy="609600"/>
              <a:chOff x="7391400" y="5029200"/>
              <a:chExt cx="609600" cy="609600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cxnSp>
        <p:nvCxnSpPr>
          <p:cNvPr id="12" name="Straight Connector 11"/>
          <p:cNvCxnSpPr/>
          <p:nvPr/>
        </p:nvCxnSpPr>
        <p:spPr>
          <a:xfrm>
            <a:off x="2057400" y="1371600"/>
            <a:ext cx="67818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5715000"/>
            <a:ext cx="9144000" cy="1143000"/>
          </a:xfrm>
          <a:prstGeom prst="rect">
            <a:avLst/>
          </a:prstGeom>
          <a:gradFill rotWithShape="0">
            <a:gsLst>
              <a:gs pos="0">
                <a:srgbClr val="4BACC6"/>
              </a:gs>
              <a:gs pos="100000">
                <a:srgbClr val="308298"/>
              </a:gs>
            </a:gsLst>
            <a:path path="shape">
              <a:fillToRect l="50000" t="50000" r="50000" b="50000"/>
            </a:path>
          </a:gradFill>
          <a:ln w="0">
            <a:noFill/>
            <a:miter lim="800000"/>
            <a:headEnd/>
            <a:tailEnd/>
          </a:ln>
          <a:effectLst>
            <a:outerShdw dist="28398" dir="3806097" algn="ctr" rotWithShape="0">
              <a:srgbClr val="205867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Outside Region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2057400"/>
            <a:ext cx="3733800" cy="2362200"/>
          </a:xfrm>
        </p:spPr>
        <p:txBody>
          <a:bodyPr>
            <a:normAutofit fontScale="55000" lnSpcReduction="20000"/>
          </a:bodyPr>
          <a:lstStyle/>
          <a:p>
            <a:pPr lvl="0">
              <a:buFont typeface="Wingdings" pitchFamily="2" charset="2"/>
              <a:buChar char="Ø"/>
            </a:pPr>
            <a:r>
              <a:rPr lang="en-US" sz="2400" b="1" dirty="0">
                <a:latin typeface="Bookman Old Style" pitchFamily="18" charset="0"/>
              </a:rPr>
              <a:t>Objects:</a:t>
            </a:r>
            <a:r>
              <a:rPr lang="en-US" sz="2400" dirty="0">
                <a:latin typeface="Bookman Old Style" pitchFamily="18" charset="0"/>
              </a:rPr>
              <a:t> buildings</a:t>
            </a:r>
          </a:p>
          <a:p>
            <a:pPr>
              <a:buFont typeface="Wingdings" pitchFamily="2" charset="2"/>
              <a:buChar char="Ø"/>
            </a:pPr>
            <a:endParaRPr lang="en-US" sz="2400" dirty="0">
              <a:latin typeface="Bookman Old Style" pitchFamily="18" charset="0"/>
            </a:endParaRPr>
          </a:p>
          <a:p>
            <a:pPr lvl="0">
              <a:buFont typeface="Wingdings" pitchFamily="2" charset="2"/>
              <a:buChar char="Ø"/>
            </a:pPr>
            <a:r>
              <a:rPr lang="en-US" sz="2400" b="1" dirty="0">
                <a:latin typeface="Bookman Old Style" pitchFamily="18" charset="0"/>
              </a:rPr>
              <a:t>Images:</a:t>
            </a:r>
            <a:r>
              <a:rPr lang="en-US" sz="2400" dirty="0">
                <a:latin typeface="Bookman Old Style" pitchFamily="18" charset="0"/>
              </a:rPr>
              <a:t>  </a:t>
            </a:r>
            <a:r>
              <a:rPr lang="en-US" sz="2400" dirty="0" smtClean="0">
                <a:latin typeface="Bookman Old Style" pitchFamily="18" charset="0"/>
              </a:rPr>
              <a:t>museum exterior</a:t>
            </a:r>
            <a:endParaRPr lang="en-US" sz="2400" dirty="0">
              <a:latin typeface="Bookman Old Style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US" sz="2400" dirty="0">
              <a:latin typeface="Bookman Old Style" pitchFamily="18" charset="0"/>
            </a:endParaRPr>
          </a:p>
          <a:p>
            <a:pPr lvl="0">
              <a:buFont typeface="Wingdings" pitchFamily="2" charset="2"/>
              <a:buChar char="Ø"/>
            </a:pPr>
            <a:r>
              <a:rPr lang="en-US" sz="2400" b="1" dirty="0">
                <a:latin typeface="Bookman Old Style" pitchFamily="18" charset="0"/>
              </a:rPr>
              <a:t>Textures:</a:t>
            </a:r>
            <a:r>
              <a:rPr lang="en-US" sz="2400" dirty="0">
                <a:latin typeface="Bookman Old Style" pitchFamily="18" charset="0"/>
              </a:rPr>
              <a:t>  see links below</a:t>
            </a:r>
          </a:p>
          <a:p>
            <a:pPr>
              <a:buFont typeface="Wingdings" pitchFamily="2" charset="2"/>
              <a:buChar char="Ø"/>
            </a:pPr>
            <a:endParaRPr lang="en-US" sz="2400" dirty="0">
              <a:latin typeface="Bookman Old Style" pitchFamily="18" charset="0"/>
            </a:endParaRPr>
          </a:p>
          <a:p>
            <a:pPr lvl="0">
              <a:buFont typeface="Wingdings" pitchFamily="2" charset="2"/>
              <a:buChar char="Ø"/>
            </a:pPr>
            <a:r>
              <a:rPr lang="en-US" sz="2400" b="1" dirty="0">
                <a:latin typeface="Bookman Old Style" pitchFamily="18" charset="0"/>
              </a:rPr>
              <a:t>Sensors:</a:t>
            </a:r>
            <a:r>
              <a:rPr lang="en-US" sz="2400" dirty="0">
                <a:latin typeface="Bookman Old Style" pitchFamily="18" charset="0"/>
              </a:rPr>
              <a:t> </a:t>
            </a:r>
            <a:r>
              <a:rPr lang="en-US" sz="2400" dirty="0" smtClean="0">
                <a:latin typeface="Bookman Old Style" pitchFamily="18" charset="0"/>
              </a:rPr>
              <a:t>touch </a:t>
            </a:r>
            <a:r>
              <a:rPr lang="en-US" sz="2400" dirty="0">
                <a:latin typeface="Bookman Old Style" pitchFamily="18" charset="0"/>
              </a:rPr>
              <a:t>sensors and anchors</a:t>
            </a:r>
          </a:p>
          <a:p>
            <a:pPr>
              <a:buFont typeface="Wingdings" pitchFamily="2" charset="2"/>
              <a:buChar char="Ø"/>
            </a:pPr>
            <a:endParaRPr lang="en-US" sz="2400" dirty="0">
              <a:latin typeface="Bookman Old Style" pitchFamily="18" charset="0"/>
            </a:endParaRPr>
          </a:p>
          <a:p>
            <a:pPr lvl="0">
              <a:buFont typeface="Wingdings" pitchFamily="2" charset="2"/>
              <a:buChar char="Ø"/>
            </a:pPr>
            <a:r>
              <a:rPr lang="en-US" sz="2400" b="1" dirty="0">
                <a:latin typeface="Bookman Old Style" pitchFamily="18" charset="0"/>
              </a:rPr>
              <a:t>Links:</a:t>
            </a:r>
            <a:r>
              <a:rPr lang="en-US" sz="2400" dirty="0">
                <a:latin typeface="Bookman Old Style" pitchFamily="18" charset="0"/>
              </a:rPr>
              <a:t>  </a:t>
            </a:r>
            <a:r>
              <a:rPr lang="en-US" sz="2400" u="sng" dirty="0">
                <a:latin typeface="Bookman Old Style" pitchFamily="18" charset="0"/>
                <a:hlinkClick r:id="rId2"/>
              </a:rPr>
              <a:t>http://www.greatbuildings.com</a:t>
            </a:r>
            <a:endParaRPr lang="en-US" sz="2400" dirty="0">
              <a:latin typeface="Bookman Old Style" pitchFamily="18" charset="0"/>
            </a:endParaRPr>
          </a:p>
          <a:p>
            <a:pPr lvl="1">
              <a:buFont typeface="Wingdings" pitchFamily="2" charset="2"/>
              <a:buChar char="Ø"/>
            </a:pPr>
            <a:endParaRPr lang="en-US" sz="2000" dirty="0">
              <a:latin typeface="Bookman Old Style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3" cstate="print"/>
          <a:srcRect t="13604" b="15534"/>
          <a:stretch>
            <a:fillRect/>
          </a:stretch>
        </p:blipFill>
        <p:spPr bwMode="auto">
          <a:xfrm>
            <a:off x="5105400" y="1600200"/>
            <a:ext cx="3810000" cy="1981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/>
          <p:nvPr/>
        </p:nvPicPr>
        <p:blipFill>
          <a:blip r:embed="rId4" cstate="print"/>
          <a:srcRect t="13169" r="29798" b="14689"/>
          <a:stretch>
            <a:fillRect/>
          </a:stretch>
        </p:blipFill>
        <p:spPr bwMode="auto">
          <a:xfrm>
            <a:off x="457200" y="4191000"/>
            <a:ext cx="4191000" cy="2133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/>
          <p:nvPr/>
        </p:nvPicPr>
        <p:blipFill>
          <a:blip r:embed="rId5" cstate="print"/>
          <a:srcRect t="32578" b="16059"/>
          <a:stretch>
            <a:fillRect/>
          </a:stretch>
        </p:blipFill>
        <p:spPr bwMode="auto">
          <a:xfrm>
            <a:off x="5029200" y="4191000"/>
            <a:ext cx="3965575" cy="2133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1" name="Group 10"/>
          <p:cNvGrpSpPr/>
          <p:nvPr/>
        </p:nvGrpSpPr>
        <p:grpSpPr>
          <a:xfrm>
            <a:off x="381000" y="152400"/>
            <a:ext cx="990600" cy="1447800"/>
            <a:chOff x="381000" y="152400"/>
            <a:chExt cx="990600" cy="1447800"/>
          </a:xfrm>
        </p:grpSpPr>
        <p:grpSp>
          <p:nvGrpSpPr>
            <p:cNvPr id="12" name="Group 5"/>
            <p:cNvGrpSpPr/>
            <p:nvPr/>
          </p:nvGrpSpPr>
          <p:grpSpPr>
            <a:xfrm>
              <a:off x="762000" y="990600"/>
              <a:ext cx="609600" cy="609600"/>
              <a:chOff x="7391400" y="5029200"/>
              <a:chExt cx="609600" cy="6096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3" name="Group 7"/>
            <p:cNvGrpSpPr/>
            <p:nvPr/>
          </p:nvGrpSpPr>
          <p:grpSpPr>
            <a:xfrm>
              <a:off x="685800" y="152400"/>
              <a:ext cx="609600" cy="609600"/>
              <a:chOff x="7391400" y="5029200"/>
              <a:chExt cx="609600" cy="609600"/>
            </a:xfrm>
          </p:grpSpPr>
          <p:sp>
            <p:nvSpPr>
              <p:cNvPr id="16" name="Rectangle 15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4" name="Group 9"/>
            <p:cNvGrpSpPr/>
            <p:nvPr/>
          </p:nvGrpSpPr>
          <p:grpSpPr>
            <a:xfrm>
              <a:off x="381000" y="533400"/>
              <a:ext cx="609600" cy="609600"/>
              <a:chOff x="7391400" y="5029200"/>
              <a:chExt cx="609600" cy="609600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cxnSp>
        <p:nvCxnSpPr>
          <p:cNvPr id="18" name="Straight Connector 17"/>
          <p:cNvCxnSpPr/>
          <p:nvPr/>
        </p:nvCxnSpPr>
        <p:spPr>
          <a:xfrm>
            <a:off x="2057400" y="1371600"/>
            <a:ext cx="67818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0" y="5715000"/>
            <a:ext cx="9144000" cy="1143000"/>
          </a:xfrm>
          <a:prstGeom prst="rect">
            <a:avLst/>
          </a:prstGeom>
          <a:gradFill rotWithShape="0">
            <a:gsLst>
              <a:gs pos="0">
                <a:srgbClr val="4BACC6"/>
              </a:gs>
              <a:gs pos="100000">
                <a:srgbClr val="308298"/>
              </a:gs>
            </a:gsLst>
            <a:path path="shape">
              <a:fillToRect l="50000" t="50000" r="50000" b="50000"/>
            </a:path>
          </a:gradFill>
          <a:ln w="0">
            <a:noFill/>
            <a:miter lim="800000"/>
            <a:headEnd/>
            <a:tailEnd/>
          </a:ln>
          <a:effectLst>
            <a:outerShdw dist="28398" dir="3806097" algn="ctr" rotWithShape="0">
              <a:srgbClr val="205867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Lobby</a:t>
            </a:r>
            <a:endParaRPr lang="en-US" dirty="0"/>
          </a:p>
        </p:txBody>
      </p:sp>
      <p:pic>
        <p:nvPicPr>
          <p:cNvPr id="4" name="Picture 3" descr="scn1.bmp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29200" y="1752600"/>
            <a:ext cx="3962400" cy="2286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rto="http://schemas.microsoft.com/office/word/2006/arto" xmlns:a14="http://schemas.microsoft.com/office/drawing/2010/main" xmlns:wps="http://schemas.microsoft.com/office/word/2010/wordprocessingShape" xmlns:wpi="http://schemas.microsoft.com/office/word/2010/wordprocessingInk" xmlns:wpg="http://schemas.microsoft.com/office/word/2010/wordprocessingGroup" xmlns:w14="http://schemas.microsoft.com/office/word/2010/wordml" xmlns:w="http://schemas.openxmlformats.org/wordprocessingml/2006/main" xmlns:w10="urn:schemas-microsoft-com:office:word" xmlns:wp14="http://schemas.microsoft.com/office/word/2010/wordprocessingDrawing" xmlns:v="urn:schemas-microsoft-com:vml" xmlns:o="urn:schemas-microsoft-com:office:office" xmlns:mc="http://schemas.openxmlformats.org/markup-compatibility/2006" xmlns:wpc="http://schemas.microsoft.com/office/word/2010/wordprocessingCanvas" xmlns="" xmlns:wne="http://schemas.microsoft.com/office/word/2006/wordml" xmlns:wp="http://schemas.openxmlformats.org/drawingml/2006/wordprocessingDrawing" xmlns:m="http://schemas.openxmlformats.org/officeDocument/2006/math" xmlns:ve="http://schemas.openxmlformats.org/markup-compatibility/2006" val="0"/>
              </a:ext>
            </a:extLst>
          </a:blip>
          <a:srcRect t="23884" b="19245"/>
          <a:stretch>
            <a:fillRect/>
          </a:stretch>
        </p:blipFill>
        <p:spPr>
          <a:xfrm>
            <a:off x="685800" y="4492625"/>
            <a:ext cx="5486400" cy="20605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52400" y="1828800"/>
            <a:ext cx="5029200" cy="2743200"/>
          </a:xfrm>
        </p:spPr>
        <p:txBody>
          <a:bodyPr>
            <a:noAutofit/>
          </a:bodyPr>
          <a:lstStyle/>
          <a:p>
            <a:pPr lvl="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latin typeface="Bookman Old Style" pitchFamily="18" charset="0"/>
              </a:rPr>
              <a:t>Objects:</a:t>
            </a:r>
            <a:r>
              <a:rPr lang="en-US" sz="1400" dirty="0">
                <a:latin typeface="Bookman Old Style" pitchFamily="18" charset="0"/>
              </a:rPr>
              <a:t> </a:t>
            </a:r>
            <a:r>
              <a:rPr lang="en-US" sz="1400" dirty="0" smtClean="0">
                <a:latin typeface="Bookman Old Style" pitchFamily="18" charset="0"/>
              </a:rPr>
              <a:t>couches, posters and airplane</a:t>
            </a:r>
            <a:endParaRPr lang="en-US" sz="1400" dirty="0">
              <a:latin typeface="Bookman Old Style" pitchFamily="18" charset="0"/>
            </a:endParaRPr>
          </a:p>
          <a:p>
            <a:pPr lvl="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latin typeface="Bookman Old Style" pitchFamily="18" charset="0"/>
              </a:rPr>
              <a:t>Images:</a:t>
            </a:r>
            <a:r>
              <a:rPr lang="en-US" sz="1400" dirty="0">
                <a:latin typeface="Bookman Old Style" pitchFamily="18" charset="0"/>
              </a:rPr>
              <a:t>  Monsters Inc. and Lion </a:t>
            </a:r>
            <a:r>
              <a:rPr lang="en-US" sz="1400" dirty="0" smtClean="0">
                <a:latin typeface="Bookman Old Style" pitchFamily="18" charset="0"/>
              </a:rPr>
              <a:t>King</a:t>
            </a:r>
            <a:endParaRPr lang="en-US" sz="1400" dirty="0">
              <a:latin typeface="Bookman Old Style" pitchFamily="18" charset="0"/>
            </a:endParaRPr>
          </a:p>
          <a:p>
            <a:pPr lvl="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latin typeface="Bookman Old Style" pitchFamily="18" charset="0"/>
              </a:rPr>
              <a:t>Textures:</a:t>
            </a:r>
            <a:r>
              <a:rPr lang="en-US" sz="1400" dirty="0">
                <a:latin typeface="Bookman Old Style" pitchFamily="18" charset="0"/>
              </a:rPr>
              <a:t>  see links </a:t>
            </a:r>
            <a:r>
              <a:rPr lang="en-US" sz="1400" dirty="0" smtClean="0">
                <a:latin typeface="Bookman Old Style" pitchFamily="18" charset="0"/>
              </a:rPr>
              <a:t>below</a:t>
            </a:r>
            <a:endParaRPr lang="en-US" sz="1400" dirty="0">
              <a:latin typeface="Bookman Old Style" pitchFamily="18" charset="0"/>
            </a:endParaRPr>
          </a:p>
          <a:p>
            <a:pPr lvl="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latin typeface="Bookman Old Style" pitchFamily="18" charset="0"/>
              </a:rPr>
              <a:t>Sensors:</a:t>
            </a:r>
            <a:r>
              <a:rPr lang="en-US" sz="1400" dirty="0">
                <a:latin typeface="Bookman Old Style" pitchFamily="18" charset="0"/>
              </a:rPr>
              <a:t> </a:t>
            </a:r>
            <a:r>
              <a:rPr lang="en-US" sz="1400" dirty="0" smtClean="0">
                <a:latin typeface="Bookman Old Style" pitchFamily="18" charset="0"/>
              </a:rPr>
              <a:t>touch </a:t>
            </a:r>
            <a:r>
              <a:rPr lang="en-US" sz="1400" dirty="0">
                <a:latin typeface="Bookman Old Style" pitchFamily="18" charset="0"/>
              </a:rPr>
              <a:t>sensors, cylinder sensors and </a:t>
            </a:r>
            <a:r>
              <a:rPr lang="en-US" sz="1400" dirty="0" smtClean="0">
                <a:latin typeface="Bookman Old Style" pitchFamily="18" charset="0"/>
              </a:rPr>
              <a:t>anchors</a:t>
            </a:r>
            <a:endParaRPr lang="en-US" sz="1400" dirty="0">
              <a:latin typeface="Bookman Old Style" pitchFamily="18" charset="0"/>
            </a:endParaRPr>
          </a:p>
          <a:p>
            <a:pPr lvl="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latin typeface="Bookman Old Style" pitchFamily="18" charset="0"/>
              </a:rPr>
              <a:t>Lights:</a:t>
            </a:r>
            <a:r>
              <a:rPr lang="en-US" sz="1400" dirty="0">
                <a:latin typeface="Bookman Old Style" pitchFamily="18" charset="0"/>
              </a:rPr>
              <a:t> </a:t>
            </a:r>
            <a:r>
              <a:rPr lang="en-US" sz="1400" dirty="0" smtClean="0">
                <a:latin typeface="Bookman Old Style" pitchFamily="18" charset="0"/>
              </a:rPr>
              <a:t>spot </a:t>
            </a:r>
            <a:r>
              <a:rPr lang="en-US" sz="1400" dirty="0">
                <a:latin typeface="Bookman Old Style" pitchFamily="18" charset="0"/>
              </a:rPr>
              <a:t>and point lights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endParaRPr lang="en-US" sz="1400" dirty="0">
              <a:latin typeface="Bookman Old Style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endParaRPr lang="en-US" sz="1400" dirty="0">
              <a:latin typeface="Bookman Old Style" pitchFamily="18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057400" y="1371600"/>
            <a:ext cx="67818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381000" y="152400"/>
            <a:ext cx="990600" cy="1447800"/>
            <a:chOff x="381000" y="152400"/>
            <a:chExt cx="990600" cy="1447800"/>
          </a:xfrm>
        </p:grpSpPr>
        <p:grpSp>
          <p:nvGrpSpPr>
            <p:cNvPr id="10" name="Group 5"/>
            <p:cNvGrpSpPr/>
            <p:nvPr/>
          </p:nvGrpSpPr>
          <p:grpSpPr>
            <a:xfrm>
              <a:off x="762000" y="990600"/>
              <a:ext cx="609600" cy="609600"/>
              <a:chOff x="7391400" y="5029200"/>
              <a:chExt cx="609600" cy="609600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1" name="Group 7"/>
            <p:cNvGrpSpPr/>
            <p:nvPr/>
          </p:nvGrpSpPr>
          <p:grpSpPr>
            <a:xfrm>
              <a:off x="685800" y="152400"/>
              <a:ext cx="609600" cy="609600"/>
              <a:chOff x="7391400" y="5029200"/>
              <a:chExt cx="609600" cy="6096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2" name="Group 9"/>
            <p:cNvGrpSpPr/>
            <p:nvPr/>
          </p:nvGrpSpPr>
          <p:grpSpPr>
            <a:xfrm>
              <a:off x="381000" y="533400"/>
              <a:ext cx="609600" cy="609600"/>
              <a:chOff x="7391400" y="5029200"/>
              <a:chExt cx="609600" cy="6096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0" y="5715000"/>
            <a:ext cx="9144000" cy="1143000"/>
          </a:xfrm>
          <a:prstGeom prst="rect">
            <a:avLst/>
          </a:prstGeom>
          <a:gradFill rotWithShape="0">
            <a:gsLst>
              <a:gs pos="0">
                <a:srgbClr val="4BACC6"/>
              </a:gs>
              <a:gs pos="100000">
                <a:srgbClr val="308298"/>
              </a:gs>
            </a:gsLst>
            <a:path path="shape">
              <a:fillToRect l="50000" t="50000" r="50000" b="50000"/>
            </a:path>
          </a:gradFill>
          <a:ln w="0">
            <a:noFill/>
            <a:miter lim="800000"/>
            <a:headEnd/>
            <a:tailEnd/>
          </a:ln>
          <a:effectLst>
            <a:outerShdw dist="28398" dir="3806097" algn="ctr" rotWithShape="0">
              <a:srgbClr val="205867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Kid’s Room</a:t>
            </a:r>
            <a:endParaRPr lang="en-US" dirty="0"/>
          </a:p>
        </p:txBody>
      </p:sp>
      <p:pic>
        <p:nvPicPr>
          <p:cNvPr id="5" name="Picture 4" descr="scn2.bmp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800" y="4343400"/>
            <a:ext cx="5410200" cy="2286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scn.bmp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800600" y="1828800"/>
            <a:ext cx="4038600" cy="2286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8" name="Group 7"/>
          <p:cNvGrpSpPr/>
          <p:nvPr/>
        </p:nvGrpSpPr>
        <p:grpSpPr>
          <a:xfrm>
            <a:off x="381000" y="152400"/>
            <a:ext cx="990600" cy="1447800"/>
            <a:chOff x="381000" y="152400"/>
            <a:chExt cx="990600" cy="1447800"/>
          </a:xfrm>
        </p:grpSpPr>
        <p:grpSp>
          <p:nvGrpSpPr>
            <p:cNvPr id="9" name="Group 5"/>
            <p:cNvGrpSpPr/>
            <p:nvPr/>
          </p:nvGrpSpPr>
          <p:grpSpPr>
            <a:xfrm>
              <a:off x="762000" y="990600"/>
              <a:ext cx="609600" cy="609600"/>
              <a:chOff x="7391400" y="5029200"/>
              <a:chExt cx="609600" cy="6096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0" name="Group 7"/>
            <p:cNvGrpSpPr/>
            <p:nvPr/>
          </p:nvGrpSpPr>
          <p:grpSpPr>
            <a:xfrm>
              <a:off x="685800" y="152400"/>
              <a:ext cx="609600" cy="609600"/>
              <a:chOff x="7391400" y="5029200"/>
              <a:chExt cx="609600" cy="6096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1" name="Group 9"/>
            <p:cNvGrpSpPr/>
            <p:nvPr/>
          </p:nvGrpSpPr>
          <p:grpSpPr>
            <a:xfrm>
              <a:off x="381000" y="533400"/>
              <a:ext cx="609600" cy="609600"/>
              <a:chOff x="7391400" y="5029200"/>
              <a:chExt cx="609600" cy="609600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752601"/>
            <a:ext cx="5105400" cy="2590799"/>
          </a:xfrm>
        </p:spPr>
        <p:txBody>
          <a:bodyPr>
            <a:noAutofit/>
          </a:bodyPr>
          <a:lstStyle/>
          <a:p>
            <a:pPr lvl="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latin typeface="Bookman Old Style" pitchFamily="18" charset="0"/>
              </a:rPr>
              <a:t>Objects:</a:t>
            </a:r>
            <a:r>
              <a:rPr lang="en-US" sz="1400" dirty="0">
                <a:latin typeface="Bookman Old Style" pitchFamily="18" charset="0"/>
              </a:rPr>
              <a:t> </a:t>
            </a:r>
            <a:r>
              <a:rPr lang="en-US" sz="1400" dirty="0" smtClean="0">
                <a:latin typeface="Bookman Old Style" pitchFamily="18" charset="0"/>
              </a:rPr>
              <a:t>posters and </a:t>
            </a:r>
            <a:r>
              <a:rPr lang="en-US" sz="1400" dirty="0">
                <a:latin typeface="Bookman Old Style" pitchFamily="18" charset="0"/>
              </a:rPr>
              <a:t>statues: Patrick Star, Peter </a:t>
            </a:r>
            <a:r>
              <a:rPr lang="en-US" sz="1400" dirty="0" err="1">
                <a:latin typeface="Bookman Old Style" pitchFamily="18" charset="0"/>
              </a:rPr>
              <a:t>Griffem</a:t>
            </a:r>
            <a:r>
              <a:rPr lang="en-US" sz="1400" dirty="0">
                <a:latin typeface="Bookman Old Style" pitchFamily="18" charset="0"/>
              </a:rPr>
              <a:t>, Harry Potter’s </a:t>
            </a:r>
            <a:r>
              <a:rPr lang="en-US" sz="1400" dirty="0" smtClean="0">
                <a:latin typeface="Bookman Old Style" pitchFamily="18" charset="0"/>
              </a:rPr>
              <a:t>Dobby</a:t>
            </a:r>
            <a:endParaRPr lang="en-US" sz="1400" dirty="0">
              <a:latin typeface="Bookman Old Style" pitchFamily="18" charset="0"/>
            </a:endParaRPr>
          </a:p>
          <a:p>
            <a:pPr lvl="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latin typeface="Bookman Old Style" pitchFamily="18" charset="0"/>
              </a:rPr>
              <a:t>Images:</a:t>
            </a:r>
            <a:r>
              <a:rPr lang="en-US" sz="1400" dirty="0">
                <a:latin typeface="Bookman Old Style" pitchFamily="18" charset="0"/>
              </a:rPr>
              <a:t>  Monsters Inc. and Lion </a:t>
            </a:r>
            <a:r>
              <a:rPr lang="en-US" sz="1400" dirty="0" smtClean="0">
                <a:latin typeface="Bookman Old Style" pitchFamily="18" charset="0"/>
              </a:rPr>
              <a:t>King</a:t>
            </a:r>
            <a:endParaRPr lang="en-US" sz="1400" dirty="0">
              <a:latin typeface="Bookman Old Style" pitchFamily="18" charset="0"/>
            </a:endParaRPr>
          </a:p>
          <a:p>
            <a:pPr lvl="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latin typeface="Bookman Old Style" pitchFamily="18" charset="0"/>
              </a:rPr>
              <a:t>Textures:</a:t>
            </a:r>
            <a:r>
              <a:rPr lang="en-US" sz="1400" dirty="0">
                <a:latin typeface="Bookman Old Style" pitchFamily="18" charset="0"/>
              </a:rPr>
              <a:t>  see links </a:t>
            </a:r>
            <a:r>
              <a:rPr lang="en-US" sz="1400" dirty="0" smtClean="0">
                <a:latin typeface="Bookman Old Style" pitchFamily="18" charset="0"/>
              </a:rPr>
              <a:t>below</a:t>
            </a:r>
            <a:endParaRPr lang="en-US" sz="1400" dirty="0">
              <a:latin typeface="Bookman Old Style" pitchFamily="18" charset="0"/>
            </a:endParaRPr>
          </a:p>
          <a:p>
            <a:pPr lvl="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latin typeface="Bookman Old Style" pitchFamily="18" charset="0"/>
              </a:rPr>
              <a:t>Sensors:</a:t>
            </a:r>
            <a:r>
              <a:rPr lang="en-US" sz="1400" dirty="0">
                <a:latin typeface="Bookman Old Style" pitchFamily="18" charset="0"/>
              </a:rPr>
              <a:t> </a:t>
            </a:r>
            <a:r>
              <a:rPr lang="en-US" sz="1400" dirty="0" smtClean="0">
                <a:latin typeface="Bookman Old Style" pitchFamily="18" charset="0"/>
              </a:rPr>
              <a:t>touch </a:t>
            </a:r>
            <a:r>
              <a:rPr lang="en-US" sz="1400" dirty="0">
                <a:latin typeface="Bookman Old Style" pitchFamily="18" charset="0"/>
              </a:rPr>
              <a:t>sensors, cylinder sensors and </a:t>
            </a:r>
            <a:r>
              <a:rPr lang="en-US" sz="1400" dirty="0" smtClean="0">
                <a:latin typeface="Bookman Old Style" pitchFamily="18" charset="0"/>
              </a:rPr>
              <a:t>anchors</a:t>
            </a:r>
            <a:endParaRPr lang="en-US" sz="1400" dirty="0">
              <a:latin typeface="Bookman Old Style" pitchFamily="18" charset="0"/>
            </a:endParaRPr>
          </a:p>
          <a:p>
            <a:pPr lvl="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b="1" dirty="0">
                <a:latin typeface="Bookman Old Style" pitchFamily="18" charset="0"/>
              </a:rPr>
              <a:t>Lights:</a:t>
            </a:r>
            <a:r>
              <a:rPr lang="en-US" sz="1400" dirty="0">
                <a:latin typeface="Bookman Old Style" pitchFamily="18" charset="0"/>
              </a:rPr>
              <a:t> </a:t>
            </a:r>
            <a:r>
              <a:rPr lang="en-US" sz="1400" dirty="0" smtClean="0">
                <a:latin typeface="Bookman Old Style" pitchFamily="18" charset="0"/>
              </a:rPr>
              <a:t>spot </a:t>
            </a:r>
            <a:r>
              <a:rPr lang="en-US" sz="1400" dirty="0">
                <a:latin typeface="Bookman Old Style" pitchFamily="18" charset="0"/>
              </a:rPr>
              <a:t>and point lights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endParaRPr lang="en-US" sz="1400" dirty="0">
              <a:latin typeface="Bookman Old Style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endParaRPr lang="en-US" sz="1400" dirty="0">
              <a:latin typeface="Bookman Old Style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057400" y="1371600"/>
            <a:ext cx="67818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0" y="5715000"/>
            <a:ext cx="9144000" cy="1143000"/>
          </a:xfrm>
          <a:prstGeom prst="rect">
            <a:avLst/>
          </a:prstGeom>
          <a:gradFill rotWithShape="0">
            <a:gsLst>
              <a:gs pos="0">
                <a:srgbClr val="4BACC6"/>
              </a:gs>
              <a:gs pos="100000">
                <a:srgbClr val="308298"/>
              </a:gs>
            </a:gsLst>
            <a:path path="shape">
              <a:fillToRect l="50000" t="50000" r="50000" b="50000"/>
            </a:path>
          </a:gradFill>
          <a:ln w="0">
            <a:noFill/>
            <a:miter lim="800000"/>
            <a:headEnd/>
            <a:tailEnd/>
          </a:ln>
          <a:effectLst>
            <a:outerShdw dist="28398" dir="3806097" algn="ctr" rotWithShape="0">
              <a:srgbClr val="205867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Maze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4267200" cy="2438400"/>
          </a:xfrm>
        </p:spPr>
        <p:txBody>
          <a:bodyPr>
            <a:normAutofit fontScale="47500" lnSpcReduction="20000"/>
          </a:bodyPr>
          <a:lstStyle/>
          <a:p>
            <a:pPr lvl="0">
              <a:lnSpc>
                <a:spcPct val="170000"/>
              </a:lnSpc>
              <a:buFont typeface="Wingdings" pitchFamily="2" charset="2"/>
              <a:buChar char="Ø"/>
            </a:pPr>
            <a:r>
              <a:rPr lang="en-US" b="1" dirty="0" smtClean="0">
                <a:latin typeface="Bookman Old Style" pitchFamily="18" charset="0"/>
              </a:rPr>
              <a:t>Sensors</a:t>
            </a:r>
            <a:r>
              <a:rPr lang="en-US" b="1" dirty="0">
                <a:latin typeface="Bookman Old Style" pitchFamily="18" charset="0"/>
              </a:rPr>
              <a:t>:</a:t>
            </a:r>
            <a:r>
              <a:rPr lang="en-US" dirty="0">
                <a:latin typeface="Bookman Old Style" pitchFamily="18" charset="0"/>
              </a:rPr>
              <a:t> </a:t>
            </a:r>
            <a:r>
              <a:rPr lang="en-US" dirty="0" smtClean="0">
                <a:latin typeface="Bookman Old Style" pitchFamily="18" charset="0"/>
              </a:rPr>
              <a:t>touch </a:t>
            </a:r>
            <a:r>
              <a:rPr lang="en-US" dirty="0">
                <a:latin typeface="Bookman Old Style" pitchFamily="18" charset="0"/>
              </a:rPr>
              <a:t>sensors, anchors, and proximity </a:t>
            </a:r>
            <a:r>
              <a:rPr lang="en-US" dirty="0" smtClean="0">
                <a:latin typeface="Bookman Old Style" pitchFamily="18" charset="0"/>
              </a:rPr>
              <a:t>sensors</a:t>
            </a:r>
          </a:p>
          <a:p>
            <a:pPr>
              <a:lnSpc>
                <a:spcPct val="170000"/>
              </a:lnSpc>
              <a:buFont typeface="Wingdings" pitchFamily="2" charset="2"/>
              <a:buChar char="Ø"/>
            </a:pPr>
            <a:r>
              <a:rPr lang="en-US" b="1" dirty="0" smtClean="0">
                <a:latin typeface="Bookman Old Style" pitchFamily="18" charset="0"/>
              </a:rPr>
              <a:t>Images: </a:t>
            </a:r>
            <a:r>
              <a:rPr lang="en-US" dirty="0">
                <a:latin typeface="Bookman Old Style" pitchFamily="18" charset="0"/>
              </a:rPr>
              <a:t>k</a:t>
            </a:r>
            <a:r>
              <a:rPr lang="en-US" dirty="0" smtClean="0">
                <a:latin typeface="Bookman Old Style" pitchFamily="18" charset="0"/>
              </a:rPr>
              <a:t>ey and door</a:t>
            </a:r>
            <a:endParaRPr lang="en-US" dirty="0">
              <a:latin typeface="Bookman Old Style" pitchFamily="18" charset="0"/>
            </a:endParaRPr>
          </a:p>
          <a:p>
            <a:pPr lvl="0">
              <a:lnSpc>
                <a:spcPct val="170000"/>
              </a:lnSpc>
              <a:buFont typeface="Wingdings" pitchFamily="2" charset="2"/>
              <a:buChar char="Ø"/>
            </a:pPr>
            <a:r>
              <a:rPr lang="en-US" b="1" dirty="0">
                <a:latin typeface="Bookman Old Style" pitchFamily="18" charset="0"/>
              </a:rPr>
              <a:t>Lights:</a:t>
            </a:r>
            <a:r>
              <a:rPr lang="en-US" dirty="0">
                <a:latin typeface="Bookman Old Style" pitchFamily="18" charset="0"/>
              </a:rPr>
              <a:t> </a:t>
            </a:r>
            <a:r>
              <a:rPr lang="en-US" dirty="0" smtClean="0">
                <a:latin typeface="Bookman Old Style" pitchFamily="18" charset="0"/>
              </a:rPr>
              <a:t>point </a:t>
            </a:r>
            <a:r>
              <a:rPr lang="en-US" dirty="0">
                <a:latin typeface="Bookman Old Style" pitchFamily="18" charset="0"/>
              </a:rPr>
              <a:t>and directional </a:t>
            </a:r>
            <a:r>
              <a:rPr lang="en-US" dirty="0" smtClean="0">
                <a:latin typeface="Bookman Old Style" pitchFamily="18" charset="0"/>
              </a:rPr>
              <a:t>lights</a:t>
            </a:r>
            <a:endParaRPr lang="en-US" dirty="0">
              <a:latin typeface="Bookman Old Style" pitchFamily="18" charset="0"/>
            </a:endParaRPr>
          </a:p>
          <a:p>
            <a:pPr lvl="0">
              <a:lnSpc>
                <a:spcPct val="170000"/>
              </a:lnSpc>
              <a:buFont typeface="Wingdings" pitchFamily="2" charset="2"/>
              <a:buChar char="Ø"/>
            </a:pPr>
            <a:r>
              <a:rPr lang="en-US" b="1" dirty="0">
                <a:latin typeface="Bookman Old Style" pitchFamily="18" charset="0"/>
              </a:rPr>
              <a:t>Objects:</a:t>
            </a:r>
            <a:r>
              <a:rPr lang="en-US" dirty="0">
                <a:latin typeface="Bookman Old Style" pitchFamily="18" charset="0"/>
              </a:rPr>
              <a:t> </a:t>
            </a:r>
            <a:r>
              <a:rPr lang="en-US" dirty="0" smtClean="0">
                <a:latin typeface="Bookman Old Style" pitchFamily="18" charset="0"/>
              </a:rPr>
              <a:t>key</a:t>
            </a:r>
            <a:r>
              <a:rPr lang="en-US" dirty="0">
                <a:latin typeface="Bookman Old Style" pitchFamily="18" charset="0"/>
              </a:rPr>
              <a:t>, </a:t>
            </a:r>
            <a:r>
              <a:rPr lang="en-US" dirty="0" smtClean="0">
                <a:latin typeface="Bookman Old Style" pitchFamily="18" charset="0"/>
              </a:rPr>
              <a:t>door</a:t>
            </a:r>
            <a:endParaRPr lang="en-US" dirty="0">
              <a:latin typeface="Bookman Old Style" pitchFamily="18" charset="0"/>
            </a:endParaRPr>
          </a:p>
          <a:p>
            <a:pPr>
              <a:lnSpc>
                <a:spcPct val="170000"/>
              </a:lnSpc>
              <a:buFont typeface="Wingdings" pitchFamily="2" charset="2"/>
              <a:buChar char="Ø"/>
            </a:pPr>
            <a:endParaRPr lang="en-US" dirty="0">
              <a:latin typeface="Bookman Old Style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48200" y="1676400"/>
            <a:ext cx="4229100" cy="2514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4495800"/>
            <a:ext cx="5334000" cy="2260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7" name="Straight Connector 6"/>
          <p:cNvCxnSpPr/>
          <p:nvPr/>
        </p:nvCxnSpPr>
        <p:spPr>
          <a:xfrm>
            <a:off x="2057400" y="1371600"/>
            <a:ext cx="67818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381000" y="152400"/>
            <a:ext cx="990600" cy="1447800"/>
            <a:chOff x="381000" y="152400"/>
            <a:chExt cx="990600" cy="1447800"/>
          </a:xfrm>
        </p:grpSpPr>
        <p:grpSp>
          <p:nvGrpSpPr>
            <p:cNvPr id="9" name="Group 5"/>
            <p:cNvGrpSpPr/>
            <p:nvPr/>
          </p:nvGrpSpPr>
          <p:grpSpPr>
            <a:xfrm>
              <a:off x="762000" y="990600"/>
              <a:ext cx="609600" cy="609600"/>
              <a:chOff x="7391400" y="5029200"/>
              <a:chExt cx="609600" cy="6096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0" name="Group 7"/>
            <p:cNvGrpSpPr/>
            <p:nvPr/>
          </p:nvGrpSpPr>
          <p:grpSpPr>
            <a:xfrm>
              <a:off x="685800" y="152400"/>
              <a:ext cx="609600" cy="609600"/>
              <a:chOff x="7391400" y="5029200"/>
              <a:chExt cx="609600" cy="6096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1" name="Group 9"/>
            <p:cNvGrpSpPr/>
            <p:nvPr/>
          </p:nvGrpSpPr>
          <p:grpSpPr>
            <a:xfrm>
              <a:off x="381000" y="533400"/>
              <a:ext cx="609600" cy="609600"/>
              <a:chOff x="7391400" y="5029200"/>
              <a:chExt cx="609600" cy="609600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0" y="5715000"/>
            <a:ext cx="9144000" cy="1143000"/>
          </a:xfrm>
          <a:prstGeom prst="rect">
            <a:avLst/>
          </a:prstGeom>
          <a:gradFill rotWithShape="0">
            <a:gsLst>
              <a:gs pos="0">
                <a:srgbClr val="4BACC6"/>
              </a:gs>
              <a:gs pos="100000">
                <a:srgbClr val="308298"/>
              </a:gs>
            </a:gsLst>
            <a:path path="shape">
              <a:fillToRect l="50000" t="50000" r="50000" b="50000"/>
            </a:path>
          </a:gradFill>
          <a:ln w="0">
            <a:noFill/>
            <a:miter lim="800000"/>
            <a:headEnd/>
            <a:tailEnd/>
          </a:ln>
          <a:effectLst>
            <a:outerShdw dist="28398" dir="3806097" algn="ctr" rotWithShape="0">
              <a:srgbClr val="205867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Obstacle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4038600" cy="2133600"/>
          </a:xfrm>
        </p:spPr>
        <p:txBody>
          <a:bodyPr>
            <a:normAutofit fontScale="25000" lnSpcReduction="20000"/>
          </a:bodyPr>
          <a:lstStyle/>
          <a:p>
            <a:pPr lvl="0">
              <a:lnSpc>
                <a:spcPct val="170000"/>
              </a:lnSpc>
              <a:buFont typeface="Wingdings" pitchFamily="2" charset="2"/>
              <a:buChar char="Ø"/>
            </a:pPr>
            <a:r>
              <a:rPr lang="en-US" b="1" dirty="0">
                <a:latin typeface="Bookman Old Style" pitchFamily="18" charset="0"/>
              </a:rPr>
              <a:t>Textures:</a:t>
            </a:r>
            <a:r>
              <a:rPr lang="en-US" dirty="0">
                <a:latin typeface="Bookman Old Style" pitchFamily="18" charset="0"/>
              </a:rPr>
              <a:t>  3ds Max </a:t>
            </a:r>
            <a:r>
              <a:rPr lang="en-US" dirty="0" smtClean="0">
                <a:latin typeface="Bookman Old Style" pitchFamily="18" charset="0"/>
              </a:rPr>
              <a:t>2009, </a:t>
            </a:r>
            <a:r>
              <a:rPr lang="en-US" dirty="0" smtClean="0">
                <a:hlinkClick r:id="rId2"/>
              </a:rPr>
              <a:t>http://twistedphysics.typepad.com/cocktail_party_physics/images/butterfly.jpg</a:t>
            </a:r>
            <a:endParaRPr lang="en-US" dirty="0">
              <a:latin typeface="Bookman Old Style" pitchFamily="18" charset="0"/>
            </a:endParaRPr>
          </a:p>
          <a:p>
            <a:pPr lvl="0">
              <a:lnSpc>
                <a:spcPct val="170000"/>
              </a:lnSpc>
              <a:buFont typeface="Wingdings" pitchFamily="2" charset="2"/>
              <a:buChar char="Ø"/>
            </a:pPr>
            <a:r>
              <a:rPr lang="en-US" b="1" dirty="0">
                <a:latin typeface="Bookman Old Style" pitchFamily="18" charset="0"/>
              </a:rPr>
              <a:t>Sensors:</a:t>
            </a:r>
            <a:r>
              <a:rPr lang="en-US" dirty="0">
                <a:latin typeface="Bookman Old Style" pitchFamily="18" charset="0"/>
              </a:rPr>
              <a:t> </a:t>
            </a:r>
            <a:r>
              <a:rPr lang="en-US" dirty="0" smtClean="0">
                <a:latin typeface="Bookman Old Style" pitchFamily="18" charset="0"/>
              </a:rPr>
              <a:t>touch </a:t>
            </a:r>
            <a:r>
              <a:rPr lang="en-US" dirty="0">
                <a:latin typeface="Bookman Old Style" pitchFamily="18" charset="0"/>
              </a:rPr>
              <a:t>sensors, orientation and position interpolators and </a:t>
            </a:r>
            <a:r>
              <a:rPr lang="en-US" dirty="0" smtClean="0">
                <a:latin typeface="Bookman Old Style" pitchFamily="18" charset="0"/>
              </a:rPr>
              <a:t>anchors</a:t>
            </a:r>
            <a:endParaRPr lang="en-US" dirty="0">
              <a:latin typeface="Bookman Old Style" pitchFamily="18" charset="0"/>
            </a:endParaRPr>
          </a:p>
          <a:p>
            <a:pPr lvl="0">
              <a:lnSpc>
                <a:spcPct val="170000"/>
              </a:lnSpc>
              <a:buFont typeface="Wingdings" pitchFamily="2" charset="2"/>
              <a:buChar char="Ø"/>
            </a:pPr>
            <a:r>
              <a:rPr lang="en-US" b="1" dirty="0">
                <a:latin typeface="Bookman Old Style" pitchFamily="18" charset="0"/>
              </a:rPr>
              <a:t>Lights:</a:t>
            </a:r>
            <a:r>
              <a:rPr lang="en-US" dirty="0">
                <a:latin typeface="Bookman Old Style" pitchFamily="18" charset="0"/>
              </a:rPr>
              <a:t> </a:t>
            </a:r>
            <a:r>
              <a:rPr lang="en-US" dirty="0" smtClean="0">
                <a:latin typeface="Bookman Old Style" pitchFamily="18" charset="0"/>
              </a:rPr>
              <a:t>point </a:t>
            </a:r>
            <a:r>
              <a:rPr lang="en-US" dirty="0">
                <a:latin typeface="Bookman Old Style" pitchFamily="18" charset="0"/>
              </a:rPr>
              <a:t>and directional </a:t>
            </a:r>
            <a:r>
              <a:rPr lang="en-US" dirty="0" smtClean="0">
                <a:latin typeface="Bookman Old Style" pitchFamily="18" charset="0"/>
              </a:rPr>
              <a:t>lights</a:t>
            </a:r>
          </a:p>
          <a:p>
            <a:pPr>
              <a:lnSpc>
                <a:spcPct val="170000"/>
              </a:lnSpc>
              <a:buFont typeface="Wingdings" pitchFamily="2" charset="2"/>
              <a:buChar char="Ø"/>
            </a:pPr>
            <a:r>
              <a:rPr lang="en-US" b="1" dirty="0" smtClean="0">
                <a:latin typeface="Bookman Old Style" pitchFamily="18" charset="0"/>
              </a:rPr>
              <a:t>Links: </a:t>
            </a:r>
            <a:r>
              <a:rPr lang="en-US" b="1" dirty="0" err="1" smtClean="0">
                <a:hlinkClick r:id="rId3"/>
              </a:rPr>
              <a:t>http://www.matryx.net/vrml</a:t>
            </a:r>
            <a:r>
              <a:rPr lang="en-US" b="1" dirty="0" err="1" smtClean="0">
                <a:hlinkClick r:id="rId3"/>
              </a:rPr>
              <a:t>/</a:t>
            </a:r>
            <a:r>
              <a:rPr lang="en-US" b="1" dirty="0" smtClean="0"/>
              <a:t>      butterfly</a:t>
            </a:r>
          </a:p>
          <a:p>
            <a:pPr>
              <a:lnSpc>
                <a:spcPct val="170000"/>
              </a:lnSpc>
              <a:buFont typeface="Wingdings" pitchFamily="2" charset="2"/>
              <a:buChar char="Ø"/>
            </a:pPr>
            <a:r>
              <a:rPr lang="en-US" b="1" dirty="0" err="1" smtClean="0">
                <a:hlinkClick r:id="rId4"/>
              </a:rPr>
              <a:t>http</a:t>
            </a:r>
            <a:r>
              <a:rPr lang="en-US" b="1" dirty="0" err="1" smtClean="0">
                <a:hlinkClick r:id="rId4"/>
              </a:rPr>
              <a:t>://</a:t>
            </a:r>
            <a:r>
              <a:rPr lang="en-US" b="1" dirty="0" err="1" smtClean="0">
                <a:hlinkClick r:id="rId4"/>
              </a:rPr>
              <a:t>www.musicandvirtualflowers.co.uk/virtualflower/index.htm</a:t>
            </a:r>
            <a:r>
              <a:rPr lang="en-US" b="1" dirty="0" smtClean="0"/>
              <a:t>  flower</a:t>
            </a:r>
            <a:endParaRPr lang="en-US" dirty="0">
              <a:latin typeface="Bookman Old Style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5" cstate="print"/>
          <a:srcRect l="21119" t="20572" r="19725" b="24602"/>
          <a:stretch>
            <a:fillRect/>
          </a:stretch>
        </p:blipFill>
        <p:spPr bwMode="auto">
          <a:xfrm>
            <a:off x="685800" y="4267200"/>
            <a:ext cx="5676900" cy="2362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/>
          <p:nvPr/>
        </p:nvPicPr>
        <p:blipFill>
          <a:blip r:embed="rId6" cstate="print"/>
          <a:srcRect l="21562" t="15100" r="19172" b="23199"/>
          <a:stretch>
            <a:fillRect/>
          </a:stretch>
        </p:blipFill>
        <p:spPr bwMode="auto">
          <a:xfrm>
            <a:off x="4648200" y="1676400"/>
            <a:ext cx="4267200" cy="2133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7" name="Straight Connector 6"/>
          <p:cNvCxnSpPr/>
          <p:nvPr/>
        </p:nvCxnSpPr>
        <p:spPr>
          <a:xfrm>
            <a:off x="2057400" y="1371600"/>
            <a:ext cx="67818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381000" y="152400"/>
            <a:ext cx="990600" cy="1447800"/>
            <a:chOff x="381000" y="152400"/>
            <a:chExt cx="990600" cy="1447800"/>
          </a:xfrm>
        </p:grpSpPr>
        <p:grpSp>
          <p:nvGrpSpPr>
            <p:cNvPr id="9" name="Group 5"/>
            <p:cNvGrpSpPr/>
            <p:nvPr/>
          </p:nvGrpSpPr>
          <p:grpSpPr>
            <a:xfrm>
              <a:off x="762000" y="990600"/>
              <a:ext cx="609600" cy="609600"/>
              <a:chOff x="7391400" y="5029200"/>
              <a:chExt cx="609600" cy="6096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0" name="Group 7"/>
            <p:cNvGrpSpPr/>
            <p:nvPr/>
          </p:nvGrpSpPr>
          <p:grpSpPr>
            <a:xfrm>
              <a:off x="685800" y="152400"/>
              <a:ext cx="609600" cy="609600"/>
              <a:chOff x="7391400" y="5029200"/>
              <a:chExt cx="609600" cy="6096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1" name="Group 9"/>
            <p:cNvGrpSpPr/>
            <p:nvPr/>
          </p:nvGrpSpPr>
          <p:grpSpPr>
            <a:xfrm>
              <a:off x="381000" y="533400"/>
              <a:ext cx="609600" cy="609600"/>
              <a:chOff x="7391400" y="5029200"/>
              <a:chExt cx="609600" cy="609600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0" y="5715000"/>
            <a:ext cx="9144000" cy="1143000"/>
          </a:xfrm>
          <a:prstGeom prst="rect">
            <a:avLst/>
          </a:prstGeom>
          <a:gradFill rotWithShape="0">
            <a:gsLst>
              <a:gs pos="0">
                <a:srgbClr val="4BACC6"/>
              </a:gs>
              <a:gs pos="100000">
                <a:srgbClr val="308298"/>
              </a:gs>
            </a:gsLst>
            <a:path path="shape">
              <a:fillToRect l="50000" t="50000" r="50000" b="50000"/>
            </a:path>
          </a:gradFill>
          <a:ln w="0">
            <a:noFill/>
            <a:miter lim="800000"/>
            <a:headEnd/>
            <a:tailEnd/>
          </a:ln>
          <a:effectLst>
            <a:outerShdw dist="28398" dir="3806097" algn="ctr" rotWithShape="0">
              <a:srgbClr val="205867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Treasure Hunting Room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t="15954" b="19747"/>
          <a:stretch>
            <a:fillRect/>
          </a:stretch>
        </p:blipFill>
        <p:spPr bwMode="auto">
          <a:xfrm>
            <a:off x="4343400" y="1676400"/>
            <a:ext cx="4591050" cy="2438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/>
          <p:nvPr/>
        </p:nvPicPr>
        <p:blipFill>
          <a:blip r:embed="rId3" cstate="print"/>
          <a:srcRect l="20513" t="22507" r="19712" b="16620"/>
          <a:stretch>
            <a:fillRect/>
          </a:stretch>
        </p:blipFill>
        <p:spPr bwMode="auto">
          <a:xfrm>
            <a:off x="609600" y="4419600"/>
            <a:ext cx="5410200" cy="2286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228600" y="1981201"/>
            <a:ext cx="4038600" cy="2514599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ookman Old Style" pitchFamily="18" charset="0"/>
                <a:ea typeface="+mn-ea"/>
                <a:cs typeface="+mn-cs"/>
              </a:rPr>
              <a:t>Textures: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ookman Old Style" pitchFamily="18" charset="0"/>
                <a:ea typeface="+mn-ea"/>
                <a:cs typeface="+mn-cs"/>
              </a:rPr>
              <a:t>  3ds Max 2009</a:t>
            </a:r>
          </a:p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ookman Old Style" pitchFamily="18" charset="0"/>
                <a:ea typeface="+mn-ea"/>
                <a:cs typeface="+mn-cs"/>
              </a:rPr>
              <a:t>Sensors: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ookman Old Style" pitchFamily="18" charset="0"/>
                <a:ea typeface="+mn-ea"/>
                <a:cs typeface="+mn-cs"/>
              </a:rPr>
              <a:t> touch sensors, orientation and position interpolators and anchors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ookman Old Style" pitchFamily="18" charset="0"/>
                <a:ea typeface="+mn-ea"/>
                <a:cs typeface="+mn-cs"/>
              </a:rPr>
              <a:t>Lights: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ookman Old Style" pitchFamily="18" charset="0"/>
                <a:ea typeface="+mn-ea"/>
                <a:cs typeface="+mn-cs"/>
              </a:rPr>
              <a:t> point and directional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ookman Old Style" pitchFamily="18" charset="0"/>
                <a:ea typeface="+mn-ea"/>
                <a:cs typeface="+mn-cs"/>
              </a:rPr>
              <a:t>lights</a:t>
            </a:r>
          </a:p>
          <a:p>
            <a:pPr marL="342900" indent="-342900">
              <a:lnSpc>
                <a:spcPct val="17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sz="3200" b="1" dirty="0" smtClean="0">
                <a:latin typeface="Bookman Old Style" pitchFamily="18" charset="0"/>
              </a:rPr>
              <a:t>Links</a:t>
            </a:r>
            <a:r>
              <a:rPr lang="en-US" sz="3200" b="1" dirty="0" smtClean="0">
                <a:latin typeface="Bookman Old Style" pitchFamily="18" charset="0"/>
              </a:rPr>
              <a:t>: </a:t>
            </a:r>
            <a:r>
              <a:rPr lang="en-US" sz="3200" dirty="0" err="1" smtClean="0">
                <a:latin typeface="Bookman Old Style" pitchFamily="18" charset="0"/>
                <a:hlinkClick r:id="rId4"/>
              </a:rPr>
              <a:t>http://</a:t>
            </a:r>
            <a:r>
              <a:rPr lang="en-US" sz="3200" dirty="0" err="1" smtClean="0">
                <a:latin typeface="Bookman Old Style" pitchFamily="18" charset="0"/>
                <a:hlinkClick r:id="rId4"/>
              </a:rPr>
              <a:t>www.musicandvirtualflowers.co.uk/virtualflower/index.htm</a:t>
            </a:r>
            <a:r>
              <a:rPr lang="en-US" sz="3200" dirty="0" smtClean="0">
                <a:latin typeface="Bookman Old Style" pitchFamily="18" charset="0"/>
              </a:rPr>
              <a:t> moving </a:t>
            </a:r>
            <a:r>
              <a:rPr lang="en-US" sz="3200" smtClean="0">
                <a:latin typeface="Bookman Old Style" pitchFamily="18" charset="0"/>
              </a:rPr>
              <a:t>shape rooms</a:t>
            </a:r>
            <a:endParaRPr lang="en-US" sz="3200" dirty="0" smtClean="0">
              <a:latin typeface="Bookman Old Style" pitchFamily="18" charset="0"/>
            </a:endParaRPr>
          </a:p>
          <a:p>
            <a:pPr marL="342900" indent="-342900">
              <a:lnSpc>
                <a:spcPct val="17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endParaRPr kumimoji="0" lang="en-US" sz="3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ookman Old Style" pitchFamily="18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endParaRPr kumimoji="0" lang="en-US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ookman Old Style" pitchFamily="18" charset="0"/>
              <a:ea typeface="+mn-ea"/>
              <a:cs typeface="+mn-cs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057400" y="1371600"/>
            <a:ext cx="67818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381000" y="152400"/>
            <a:ext cx="990600" cy="1447800"/>
            <a:chOff x="381000" y="152400"/>
            <a:chExt cx="990600" cy="1447800"/>
          </a:xfrm>
        </p:grpSpPr>
        <p:grpSp>
          <p:nvGrpSpPr>
            <p:cNvPr id="10" name="Group 5"/>
            <p:cNvGrpSpPr/>
            <p:nvPr/>
          </p:nvGrpSpPr>
          <p:grpSpPr>
            <a:xfrm>
              <a:off x="762000" y="990600"/>
              <a:ext cx="609600" cy="609600"/>
              <a:chOff x="7391400" y="5029200"/>
              <a:chExt cx="609600" cy="609600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1" name="Group 7"/>
            <p:cNvGrpSpPr/>
            <p:nvPr/>
          </p:nvGrpSpPr>
          <p:grpSpPr>
            <a:xfrm>
              <a:off x="685800" y="152400"/>
              <a:ext cx="609600" cy="609600"/>
              <a:chOff x="7391400" y="5029200"/>
              <a:chExt cx="609600" cy="6096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2" name="Group 9"/>
            <p:cNvGrpSpPr/>
            <p:nvPr/>
          </p:nvGrpSpPr>
          <p:grpSpPr>
            <a:xfrm>
              <a:off x="381000" y="533400"/>
              <a:ext cx="609600" cy="609600"/>
              <a:chOff x="7391400" y="5029200"/>
              <a:chExt cx="609600" cy="609600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7391400" y="5029200"/>
                <a:ext cx="609600" cy="609600"/>
              </a:xfrm>
              <a:prstGeom prst="rect">
                <a:avLst/>
              </a:prstGeom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  <a:reflection blurRad="6350" stA="50000" endA="300" endPos="55500" dist="101600" dir="5400000" sy="-100000" algn="bl" rotWithShape="0"/>
              </a:effectLst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7141</TotalTime>
  <Words>265</Words>
  <Application>Microsoft Office PowerPoint</Application>
  <PresentationFormat>On-screen Show (4:3)</PresentationFormat>
  <Paragraphs>63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Goals and Objectives</vt:lpstr>
      <vt:lpstr>Modeling</vt:lpstr>
      <vt:lpstr>Outside Region</vt:lpstr>
      <vt:lpstr>Lobby</vt:lpstr>
      <vt:lpstr>Kid’s Room</vt:lpstr>
      <vt:lpstr>3D Maze</vt:lpstr>
      <vt:lpstr>Obstacle Course</vt:lpstr>
      <vt:lpstr>Treasure Hunting Room</vt:lpstr>
      <vt:lpstr>Demo</vt:lpstr>
    </vt:vector>
  </TitlesOfParts>
  <Company>JHUAPL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davisdc1</dc:creator>
  <cp:lastModifiedBy>Bette</cp:lastModifiedBy>
  <cp:revision>23</cp:revision>
  <dcterms:created xsi:type="dcterms:W3CDTF">2010-05-04T22:35:46Z</dcterms:created>
  <dcterms:modified xsi:type="dcterms:W3CDTF">2010-05-18T16:04:52Z</dcterms:modified>
</cp:coreProperties>
</file>

<file path=docProps/thumbnail.jpeg>
</file>